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1" r:id="rId4"/>
    <p:sldId id="272" r:id="rId5"/>
    <p:sldId id="271" r:id="rId6"/>
    <p:sldId id="265" r:id="rId7"/>
    <p:sldId id="262" r:id="rId8"/>
    <p:sldId id="266" r:id="rId9"/>
    <p:sldId id="273" r:id="rId10"/>
    <p:sldId id="267" r:id="rId11"/>
    <p:sldId id="269" r:id="rId12"/>
    <p:sldId id="270" r:id="rId13"/>
    <p:sldId id="268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47E"/>
    <a:srgbClr val="FF8E1D"/>
    <a:srgbClr val="06B25C"/>
    <a:srgbClr val="FF0066"/>
    <a:srgbClr val="36ED11"/>
    <a:srgbClr val="008A45"/>
    <a:srgbClr val="038768"/>
    <a:srgbClr val="D5298F"/>
    <a:srgbClr val="9A0EE8"/>
    <a:srgbClr val="049A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80371" autoAdjust="0"/>
  </p:normalViewPr>
  <p:slideViewPr>
    <p:cSldViewPr>
      <p:cViewPr>
        <p:scale>
          <a:sx n="54" d="100"/>
          <a:sy n="54" d="100"/>
        </p:scale>
        <p:origin x="1712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6B66F-1A2C-4C8D-9448-D95685934442}" type="datetimeFigureOut">
              <a:rPr lang="ru-RU" smtClean="0"/>
              <a:pPr/>
              <a:t>26.08.2016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1DE04-04D1-47DA-9BEC-AB58C2BF605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126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Здравствуйте! С вами</a:t>
            </a:r>
            <a:r>
              <a:rPr lang="ru-RU" baseline="0" dirty="0"/>
              <a:t> снова Энди </a:t>
            </a:r>
            <a:r>
              <a:rPr lang="ru-RU" baseline="0" dirty="0" err="1"/>
              <a:t>Уорхол</a:t>
            </a:r>
            <a:r>
              <a:rPr lang="ru-RU" baseline="0" dirty="0"/>
              <a:t>, и мы представляем вам нашу финальную презентацию!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1DE04-04D1-47DA-9BEC-AB58C2BF6059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1670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1DE04-04D1-47DA-9BEC-AB58C2BF6059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593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Вспомним проблемы, которые сопровождали</a:t>
            </a:r>
            <a:r>
              <a:rPr lang="ru-RU" baseline="0" dirty="0"/>
              <a:t> нас последние дни: критическое отсутствие времени, зацикливание на какой-то одной задаче с последующим крепким и глубоким сном.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1DE04-04D1-47DA-9BEC-AB58C2BF6059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5813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Чем бы</a:t>
            </a:r>
            <a:r>
              <a:rPr lang="ru-RU" baseline="0" dirty="0"/>
              <a:t> нам было интересно заняться после сдачи проекта? Конечно, мы продолжим изучение </a:t>
            </a:r>
            <a:r>
              <a:rPr lang="ru-RU" baseline="0" dirty="0" err="1"/>
              <a:t>киберфизики</a:t>
            </a:r>
            <a:r>
              <a:rPr lang="ru-RU" baseline="0" dirty="0"/>
              <a:t> и геометрии для того, чтобы придумывать новые механизмы и создавать новых роботов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1DE04-04D1-47DA-9BEC-AB58C2BF6059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2830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1DE04-04D1-47DA-9BEC-AB58C2BF6059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106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Вспомним нашу команду – бессменный лидер Ник, Илья</a:t>
            </a:r>
            <a:r>
              <a:rPr lang="ru-RU" baseline="0" dirty="0"/>
              <a:t> – мастера на все руки, я – человек- графика и Леся – человек-идея.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1DE04-04D1-47DA-9BEC-AB58C2BF6059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161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Перед тем как перейти к</a:t>
            </a:r>
            <a:r>
              <a:rPr lang="en-US" dirty="0"/>
              <a:t> </a:t>
            </a:r>
            <a:r>
              <a:rPr lang="ru-RU" dirty="0"/>
              <a:t>результатам финального спринта</a:t>
            </a:r>
            <a:r>
              <a:rPr lang="ru-RU" baseline="0" dirty="0"/>
              <a:t> я напомню вам, какие цели\ мы ставили перед собой в рамках данного проекта.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/>
              <a:t>Первым этапом было моделирование</a:t>
            </a:r>
            <a:r>
              <a:rPr lang="en-US" baseline="0" dirty="0"/>
              <a:t>:</a:t>
            </a:r>
            <a:r>
              <a:rPr lang="ru-RU" baseline="0" dirty="0"/>
              <a:t> мы хотели модифицировать крепления маркера, сделать ластик и укрепить положения столика. Реализация всех целей, в том числе – финальные крепления с помощью винтов, удалась нам успешно.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1DE04-04D1-47DA-9BEC-AB58C2BF6059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838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касается </a:t>
            </a:r>
            <a:r>
              <a:rPr lang="ru-RU" dirty="0" err="1"/>
              <a:t>киберфизики</a:t>
            </a:r>
            <a:r>
              <a:rPr lang="ru-RU" dirty="0"/>
              <a:t>, перед нами</a:t>
            </a:r>
            <a:r>
              <a:rPr lang="ru-RU" baseline="0" dirty="0"/>
              <a:t> стояли цели написать программу для ластика, получить решение геометрической задачи и запрограммировать робота для написания цифр от 1 до 9. И мы снова справились с поставленным целями, несмотря на все возникшие трудности[, используя свои силы и помощь других команд].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1DE04-04D1-47DA-9BEC-AB58C2BF6059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551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рамках спринта интернет-сервисов перед нами</a:t>
            </a:r>
            <a:r>
              <a:rPr lang="ru-RU" baseline="0" dirty="0"/>
              <a:t> стояла базовая цель – запуск сервиса управления роботом. В качестве дополнительного задания мы выбрали запуск </a:t>
            </a:r>
            <a:r>
              <a:rPr lang="en-US" baseline="0" dirty="0"/>
              <a:t>Telegram-</a:t>
            </a:r>
            <a:r>
              <a:rPr lang="ru-RU" baseline="0" dirty="0"/>
              <a:t>бота для </a:t>
            </a:r>
            <a:r>
              <a:rPr lang="en-US" baseline="0" dirty="0" err="1"/>
              <a:t>plottergram</a:t>
            </a:r>
            <a:r>
              <a:rPr lang="en-US" baseline="0" dirty="0"/>
              <a:t>-</a:t>
            </a:r>
            <a:r>
              <a:rPr lang="ru-RU" baseline="0" dirty="0"/>
              <a:t>а. [Все цифры в строке по очереди печатаются, а при получении символа «с» (</a:t>
            </a:r>
            <a:r>
              <a:rPr lang="ru-RU" baseline="0" dirty="0" err="1"/>
              <a:t>це</a:t>
            </a:r>
            <a:r>
              <a:rPr lang="ru-RU" baseline="0" dirty="0"/>
              <a:t>) все стирается.]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1DE04-04D1-47DA-9BEC-AB58C2BF6059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6263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того, чтобы</a:t>
            </a:r>
            <a:r>
              <a:rPr lang="ru-RU" baseline="0" dirty="0"/>
              <a:t> запустить интернет-сервис, мы прилежно следовали [следующему плану]: мы скомпилировали </a:t>
            </a:r>
            <a:r>
              <a:rPr lang="en-US" baseline="0" dirty="0"/>
              <a:t>template, </a:t>
            </a:r>
            <a:r>
              <a:rPr lang="ru-RU" baseline="0" dirty="0"/>
              <a:t>поменяли действия кнопки и назначение , добавили ещё одну кнопку (стирания), и в конце дали </a:t>
            </a:r>
            <a:r>
              <a:rPr lang="ru-RU" baseline="0" dirty="0" err="1"/>
              <a:t>потестировать</a:t>
            </a:r>
            <a:r>
              <a:rPr lang="ru-RU" baseline="0" dirty="0"/>
              <a:t> Алексею. Процесс привел его в воодушевление.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1DE04-04D1-47DA-9BEC-AB58C2BF6059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5014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Познакомьтесь</a:t>
            </a:r>
            <a:r>
              <a:rPr lang="ru-RU" baseline="0" dirty="0"/>
              <a:t> с </a:t>
            </a:r>
            <a:r>
              <a:rPr lang="en-US" baseline="0" dirty="0" err="1"/>
              <a:t>plottergramm</a:t>
            </a:r>
            <a:r>
              <a:rPr lang="en-US" baseline="0" dirty="0"/>
              <a:t>-</a:t>
            </a:r>
            <a:r>
              <a:rPr lang="ru-RU" baseline="0" dirty="0"/>
              <a:t>ботом. Вы можете отправить ему число, после чего сообщение будет </a:t>
            </a:r>
            <a:r>
              <a:rPr lang="en-US" baseline="0" dirty="0"/>
              <a:t>[</a:t>
            </a:r>
            <a:r>
              <a:rPr lang="ru-RU" baseline="0" dirty="0"/>
              <a:t>получено</a:t>
            </a:r>
            <a:r>
              <a:rPr lang="en-US" baseline="0" dirty="0"/>
              <a:t>]</a:t>
            </a:r>
            <a:r>
              <a:rPr lang="ru-RU" baseline="0" dirty="0"/>
              <a:t> на </a:t>
            </a:r>
            <a:r>
              <a:rPr lang="en-US" baseline="0" dirty="0"/>
              <a:t>Edison</a:t>
            </a:r>
            <a:r>
              <a:rPr lang="ru-RU" baseline="0" dirty="0"/>
              <a:t>, и робот </a:t>
            </a:r>
            <a:r>
              <a:rPr lang="ru-RU" baseline="0" dirty="0" err="1"/>
              <a:t>отрисует</a:t>
            </a:r>
            <a:r>
              <a:rPr lang="ru-RU" baseline="0" dirty="0"/>
              <a:t> каждую цифру по очереди.</a:t>
            </a:r>
            <a:r>
              <a:rPr lang="en-US" baseline="0" dirty="0"/>
              <a:t> </a:t>
            </a:r>
            <a:r>
              <a:rPr lang="ru-RU" baseline="0" dirty="0"/>
              <a:t>При получении символа «с» (</a:t>
            </a:r>
            <a:r>
              <a:rPr lang="ru-RU" baseline="0" dirty="0" err="1"/>
              <a:t>це</a:t>
            </a:r>
            <a:r>
              <a:rPr lang="ru-RU" baseline="0" dirty="0"/>
              <a:t>) все стирается</a:t>
            </a:r>
            <a:r>
              <a:rPr lang="en-US" baseline="0" dirty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1DE04-04D1-47DA-9BEC-AB58C2BF6059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598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ru-RU" dirty="0"/>
              <a:t>Что мы имеем</a:t>
            </a:r>
            <a:r>
              <a:rPr lang="ru-RU" baseline="0" dirty="0"/>
              <a:t> на финише последнего спринта? 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Роботом можно управлять с любого девайса, имеющего выход в интернет</a:t>
            </a:r>
            <a:endParaRPr lang="ru-RU" dirty="0">
              <a:solidFill>
                <a:srgbClr val="33CC3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Робот умеет рисовать число, отправленное </a:t>
            </a:r>
            <a:r>
              <a:rPr lang="en-US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Telegram-</a:t>
            </a:r>
            <a:r>
              <a:rPr lang="ru-RU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боту</a:t>
            </a:r>
            <a:endParaRPr lang="ru-RU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1DE04-04D1-47DA-9BEC-AB58C2BF6059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557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ru-RU" dirty="0"/>
              <a:t>Что получилось в итоге? </a:t>
            </a:r>
            <a:r>
              <a:rPr lang="ru-RU" dirty="0">
                <a:latin typeface="Segoe UI Light" pitchFamily="34" charset="0"/>
              </a:rPr>
              <a:t>Робот стирает надписи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Segoe UI Light" pitchFamily="34" charset="0"/>
              </a:rPr>
              <a:t>Робот пишет цифры от 1 до 9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Segoe UI Light" pitchFamily="34" charset="0"/>
                <a:cs typeface="Segoe UI Light" panose="020B0502040204020203" pitchFamily="34" charset="0"/>
              </a:rPr>
              <a:t>Роботом можно управлять с любого девайса, имеющего выход в интернет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Segoe UI Light" pitchFamily="34" charset="0"/>
                <a:cs typeface="Segoe UI Light" panose="020B0502040204020203" pitchFamily="34" charset="0"/>
              </a:rPr>
              <a:t>Печатает цифры по команде из </a:t>
            </a:r>
            <a:r>
              <a:rPr lang="en-US" dirty="0">
                <a:latin typeface="Segoe UI Light" pitchFamily="34" charset="0"/>
                <a:cs typeface="Segoe UI Light" panose="020B0502040204020203" pitchFamily="34" charset="0"/>
              </a:rPr>
              <a:t>Telegram</a:t>
            </a:r>
            <a:endParaRPr lang="ru-RU" dirty="0">
              <a:latin typeface="Segoe UI Light" pitchFamily="34" charset="0"/>
              <a:cs typeface="Segoe UI Light" panose="020B0502040204020203" pitchFamily="34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1DE04-04D1-47DA-9BEC-AB58C2BF6059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328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pPr/>
              <a:t>26.08.2016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pPr/>
              <a:t>26.08.2016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pPr/>
              <a:t>26.08.2016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pPr/>
              <a:t>26.08.2016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pPr/>
              <a:t>26.08.2016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pPr/>
              <a:t>26.08.2016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pPr/>
              <a:t>26.08.2016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pPr/>
              <a:t>26.08.2016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pPr/>
              <a:t>26.08.2016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pPr/>
              <a:t>26.08.2016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pPr/>
              <a:t>26.08.2016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C0106-EE23-46AA-935A-A67504E11F50}" type="datetimeFigureOut">
              <a:rPr lang="ru-RU" smtClean="0"/>
              <a:pPr/>
              <a:t>26.08.2016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35B83-54A4-43DC-BF5A-DC7E563FF39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86947" y="3429000"/>
            <a:ext cx="7929618" cy="1071545"/>
          </a:xfrm>
        </p:spPr>
        <p:txBody>
          <a:bodyPr>
            <a:normAutofit/>
          </a:bodyPr>
          <a:lstStyle/>
          <a:p>
            <a:r>
              <a:rPr lang="ru-RU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Энди</a:t>
            </a:r>
            <a:r>
              <a:rPr lang="ru-RU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Уорхол</a:t>
            </a:r>
            <a:endParaRPr lang="ru-RU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266" name="AutoShape 2" descr="https://pp.vk.me/c630430/v630430288/4c7c9/fYwQyH7rLf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268" name="AutoShape 4" descr="https://pp.vk.me/c630430/v630430288/4c7c9/fYwQyH7rLf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270" name="AutoShape 6" descr="https://pp.vk.me/c630430/v630430288/4c7c9/fYwQyH7rLf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272" name="AutoShape 8" descr="https://pp.vk.me/c630430/v630430288/4c7c9/fYwQyH7rLf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-1" y="1484784"/>
            <a:ext cx="9167931" cy="1800200"/>
            <a:chOff x="0" y="-254885"/>
            <a:chExt cx="9108504" cy="1788531"/>
          </a:xfrm>
        </p:grpSpPr>
        <p:pic>
          <p:nvPicPr>
            <p:cNvPr id="4" name="Picture 2" descr="http://www.ray-mond.net/wp-content/uploads/2014/11/John-Lennon-Andy-Warhol-copi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720" r="776" b="33760"/>
            <a:stretch/>
          </p:blipFill>
          <p:spPr bwMode="auto">
            <a:xfrm>
              <a:off x="0" y="-243408"/>
              <a:ext cx="4566138" cy="1777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://www.ray-mond.net/wp-content/uploads/2014/11/John-Lennon-Andy-Warhol-copi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" b="67058"/>
            <a:stretch/>
          </p:blipFill>
          <p:spPr bwMode="auto">
            <a:xfrm>
              <a:off x="4566138" y="-254885"/>
              <a:ext cx="4542366" cy="1788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Чему научились?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02953"/>
              </p:ext>
            </p:extLst>
          </p:nvPr>
        </p:nvGraphicFramePr>
        <p:xfrm>
          <a:off x="407946" y="4653136"/>
          <a:ext cx="8496944" cy="1589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4641">
                  <a:extLst>
                    <a:ext uri="{9D8B030D-6E8A-4147-A177-3AD203B41FA5}">
                      <a16:colId xmlns:a16="http://schemas.microsoft.com/office/drawing/2014/main" val="386731890"/>
                    </a:ext>
                  </a:extLst>
                </a:gridCol>
                <a:gridCol w="2732303">
                  <a:extLst>
                    <a:ext uri="{9D8B030D-6E8A-4147-A177-3AD203B41FA5}">
                      <a16:colId xmlns:a16="http://schemas.microsoft.com/office/drawing/2014/main" val="4282894969"/>
                    </a:ext>
                  </a:extLst>
                </a:gridCol>
              </a:tblGrid>
              <a:tr h="13189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Разрабатывать автоматизированный расширяемый код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и</a:t>
                      </a:r>
                      <a:r>
                        <a:rPr lang="ru-RU" sz="2000" b="0" baseline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р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аботать с 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socket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b="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marL="65652" marR="65652" marT="32826" marB="32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Не огорчаться, если что-то не получилось</a:t>
                      </a:r>
                    </a:p>
                  </a:txBody>
                  <a:tcPr marL="65652" marR="65652" marT="32826" marB="32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568868"/>
                  </a:ext>
                </a:extLst>
              </a:tr>
            </a:tbl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2555776" y="4785754"/>
            <a:ext cx="1238902" cy="48948"/>
          </a:xfrm>
          <a:prstGeom prst="rect">
            <a:avLst/>
          </a:prstGeom>
          <a:solidFill>
            <a:srgbClr val="36E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7088990" y="4810228"/>
            <a:ext cx="1238902" cy="4894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4" name="Picture 6" descr="Картинки по запросу keep calm and pass the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340768"/>
            <a:ext cx="2384451" cy="317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Картинки по запросу unicorn rainb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34" y="1337855"/>
            <a:ext cx="5268508" cy="318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Проблемы</a:t>
            </a: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1619672" y="1556792"/>
            <a:ext cx="55912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Очень. Мало. </a:t>
            </a:r>
            <a:r>
              <a:rPr lang="ru-RU" dirty="0">
                <a:solidFill>
                  <a:srgbClr val="33CC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Времени.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Много ресурсов потратили на </a:t>
            </a:r>
            <a:r>
              <a:rPr lang="ru-RU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геометрию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Мы опять спали ночью</a:t>
            </a:r>
            <a:endParaRPr lang="ru-RU" dirty="0">
              <a:solidFill>
                <a:srgbClr val="4F81B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971600" y="1772816"/>
            <a:ext cx="409938" cy="409938"/>
          </a:xfrm>
          <a:prstGeom prst="ellipse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971600" y="2636912"/>
            <a:ext cx="409938" cy="4099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971600" y="4171190"/>
            <a:ext cx="409938" cy="4099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894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Что будем делать</a:t>
            </a: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1619672" y="1556792"/>
            <a:ext cx="55912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Изучать </a:t>
            </a:r>
            <a:r>
              <a:rPr lang="ru-RU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киберфизику</a:t>
            </a:r>
            <a:endParaRPr lang="ru-RU" dirty="0">
              <a:solidFill>
                <a:srgbClr val="33CC3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И геометрию</a:t>
            </a:r>
            <a:endParaRPr lang="ru-RU" dirty="0">
              <a:solidFill>
                <a:srgbClr val="4F81B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971600" y="1772816"/>
            <a:ext cx="409938" cy="409938"/>
          </a:xfrm>
          <a:prstGeom prst="ellipse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971600" y="2636912"/>
            <a:ext cx="409938" cy="4099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674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9434" y="3789040"/>
            <a:ext cx="9144000" cy="1294388"/>
          </a:xfrm>
        </p:spPr>
        <p:txBody>
          <a:bodyPr/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Спасибо за внимание!</a:t>
            </a:r>
          </a:p>
        </p:txBody>
      </p:sp>
      <p:pic>
        <p:nvPicPr>
          <p:cNvPr id="1034" name="Picture 10" descr="Картинки по запросу andy warhol coca c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135" y="620688"/>
            <a:ext cx="99486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253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821607" y="3374669"/>
            <a:ext cx="14093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Илья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Бадрызлов</a:t>
            </a:r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193262" y="3342772"/>
            <a:ext cx="10038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Мария 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Колос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79309" y="3374669"/>
            <a:ext cx="15234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Николай 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Вельдяйкин</a:t>
            </a:r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Команда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7159358" y="3374669"/>
            <a:ext cx="14401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Лейсан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Галимова</a:t>
            </a:r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69070" y="5113625"/>
            <a:ext cx="39070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мастера на все руки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4693848" y="4563395"/>
            <a:ext cx="20026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 –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модели</a:t>
            </a:r>
          </a:p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скетчи</a:t>
            </a:r>
          </a:p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демонстрации</a:t>
            </a:r>
          </a:p>
          <a:p>
            <a:pPr algn="ctr"/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6824571" y="4628728"/>
            <a:ext cx="22107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идеи</a:t>
            </a:r>
          </a:p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презентации</a:t>
            </a:r>
          </a:p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организация</a:t>
            </a:r>
          </a:p>
          <a:p>
            <a:pPr algn="ctr"/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901189" y="4159928"/>
            <a:ext cx="1024107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059832" y="4159928"/>
            <a:ext cx="1024107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5183108" y="4165715"/>
            <a:ext cx="1024107" cy="45719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7417887" y="4164120"/>
            <a:ext cx="1024107" cy="45719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 descr="Николай  Вельдяйки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31" y="1186194"/>
            <a:ext cx="1905000" cy="1905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Илья  Бадрызлов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624" y="1196023"/>
            <a:ext cx="1881917" cy="188191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pp.vk.me/c628831/v628831325/5043c/HDxuwoIKK0E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65" b="26784"/>
          <a:stretch/>
        </p:blipFill>
        <p:spPr bwMode="auto">
          <a:xfrm>
            <a:off x="6773148" y="1004829"/>
            <a:ext cx="2058821" cy="224474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4.downloader.disk.yandex.ru/preview/fe65c77bed17623c08d747a421f490bbcf99bc0a7f8f3a9aca0ee5878ad1594e/inf/k6p096IPJTAGp3ejHH4xPSUDO8cH5GWNfo0drpdPXmwXOQlzLMv027GnHbXF9loMrAhKc5Bs2a5gnISeLCrH6A%3D%3D?uid=0&amp;filename=DSC01592.JPG&amp;disposition=inline&amp;hash=&amp;limit=0&amp;content_type=image%2Fjpeg&amp;tknv=v2&amp;size=1163x49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7" b="13261"/>
          <a:stretch/>
        </p:blipFill>
        <p:spPr bwMode="auto">
          <a:xfrm>
            <a:off x="4597474" y="1196023"/>
            <a:ext cx="1918742" cy="195601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Левая фигурная скобка 24"/>
          <p:cNvSpPr/>
          <p:nvPr/>
        </p:nvSpPr>
        <p:spPr>
          <a:xfrm rot="16200000">
            <a:off x="2284308" y="2804121"/>
            <a:ext cx="486837" cy="389683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943319" y="4172718"/>
            <a:ext cx="862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лидер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1143000"/>
          </a:xfrm>
        </p:spPr>
        <p:txBody>
          <a:bodyPr>
            <a:normAutofit/>
          </a:bodyPr>
          <a:lstStyle/>
          <a:p>
            <a:r>
              <a:rPr lang="ru-RU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Моделирование </a:t>
            </a:r>
            <a:r>
              <a:rPr lang="en-US" sz="5400" dirty="0">
                <a:solidFill>
                  <a:srgbClr val="04A47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</a:t>
            </a:r>
            <a:r>
              <a:rPr lang="ru-RU" sz="5400" dirty="0">
                <a:solidFill>
                  <a:srgbClr val="04A47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цели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517577"/>
              </p:ext>
            </p:extLst>
          </p:nvPr>
        </p:nvGraphicFramePr>
        <p:xfrm>
          <a:off x="107504" y="1124744"/>
          <a:ext cx="9147456" cy="1584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9152">
                  <a:extLst>
                    <a:ext uri="{9D8B030D-6E8A-4147-A177-3AD203B41FA5}">
                      <a16:colId xmlns:a16="http://schemas.microsoft.com/office/drawing/2014/main" val="3027143247"/>
                    </a:ext>
                  </a:extLst>
                </a:gridCol>
                <a:gridCol w="2567472">
                  <a:extLst>
                    <a:ext uri="{9D8B030D-6E8A-4147-A177-3AD203B41FA5}">
                      <a16:colId xmlns:a16="http://schemas.microsoft.com/office/drawing/2014/main" val="1244622218"/>
                    </a:ext>
                  </a:extLst>
                </a:gridCol>
                <a:gridCol w="3530832">
                  <a:extLst>
                    <a:ext uri="{9D8B030D-6E8A-4147-A177-3AD203B41FA5}">
                      <a16:colId xmlns:a16="http://schemas.microsoft.com/office/drawing/2014/main" val="276026769"/>
                    </a:ext>
                  </a:extLst>
                </a:gridCol>
              </a:tblGrid>
              <a:tr h="1584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Модифицировать крепление для маркера</a:t>
                      </a:r>
                    </a:p>
                    <a:p>
                      <a:pPr algn="ctr"/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Сделать ластик</a:t>
                      </a:r>
                    </a:p>
                    <a:p>
                      <a:pPr algn="ctr"/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Укрепить положение столика</a:t>
                      </a:r>
                    </a:p>
                    <a:p>
                      <a:pPr algn="ctr"/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1900286"/>
                  </a:ext>
                </a:extLst>
              </a:tr>
            </a:tbl>
          </a:graphicData>
        </a:graphic>
      </p:graphicFrame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0624" r="58000" b="20601"/>
          <a:stretch/>
        </p:blipFill>
        <p:spPr>
          <a:xfrm>
            <a:off x="3541958" y="2383207"/>
            <a:ext cx="1966146" cy="2016798"/>
          </a:xfrm>
          <a:prstGeom prst="rect">
            <a:avLst/>
          </a:prstGeom>
        </p:spPr>
      </p:pic>
      <p:pic>
        <p:nvPicPr>
          <p:cNvPr id="4098" name="Picture 2" descr="https://pp.vk.me/c630431/v630431288/4817c/YQei4_yI3j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05" r="15867" b="28246"/>
          <a:stretch/>
        </p:blipFill>
        <p:spPr bwMode="auto">
          <a:xfrm>
            <a:off x="6036566" y="2381749"/>
            <a:ext cx="2864662" cy="201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pp.vk.me/c630431/v630431288/4818f/PYF0kq0FNP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83207"/>
            <a:ext cx="2307265" cy="410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pp.vk.me/c630430/v630430288/4d043/UNafXweBeTc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82" b="17189"/>
          <a:stretch/>
        </p:blipFill>
        <p:spPr bwMode="auto">
          <a:xfrm>
            <a:off x="3541958" y="4509120"/>
            <a:ext cx="1966146" cy="197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p.vk.me/c630431/v630431288/481df/kW520xL_Qa4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2" t="10558" r="22134" b="31295"/>
          <a:stretch/>
        </p:blipFill>
        <p:spPr bwMode="auto">
          <a:xfrm>
            <a:off x="6060348" y="4509120"/>
            <a:ext cx="2840880" cy="197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1643050"/>
          </a:xfrm>
        </p:spPr>
        <p:txBody>
          <a:bodyPr>
            <a:noAutofit/>
          </a:bodyPr>
          <a:lstStyle/>
          <a:p>
            <a:r>
              <a:rPr lang="ru-RU" sz="49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Киберфизика</a:t>
            </a:r>
            <a:r>
              <a:rPr lang="ru-RU" sz="49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800" dirty="0">
                <a:solidFill>
                  <a:srgbClr val="04A47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</a:t>
            </a:r>
            <a:r>
              <a:rPr lang="ru-RU" sz="4800" dirty="0">
                <a:solidFill>
                  <a:srgbClr val="04A47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цели</a:t>
            </a:r>
            <a:endParaRPr lang="ru-RU" sz="4900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58435"/>
              </p:ext>
            </p:extLst>
          </p:nvPr>
        </p:nvGraphicFramePr>
        <p:xfrm>
          <a:off x="467544" y="1628800"/>
          <a:ext cx="8787416" cy="1584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4258">
                  <a:extLst>
                    <a:ext uri="{9D8B030D-6E8A-4147-A177-3AD203B41FA5}">
                      <a16:colId xmlns:a16="http://schemas.microsoft.com/office/drawing/2014/main" val="3027143247"/>
                    </a:ext>
                  </a:extLst>
                </a:gridCol>
                <a:gridCol w="3134006">
                  <a:extLst>
                    <a:ext uri="{9D8B030D-6E8A-4147-A177-3AD203B41FA5}">
                      <a16:colId xmlns:a16="http://schemas.microsoft.com/office/drawing/2014/main" val="1244622218"/>
                    </a:ext>
                  </a:extLst>
                </a:gridCol>
                <a:gridCol w="3049152">
                  <a:extLst>
                    <a:ext uri="{9D8B030D-6E8A-4147-A177-3AD203B41FA5}">
                      <a16:colId xmlns:a16="http://schemas.microsoft.com/office/drawing/2014/main" val="276026769"/>
                    </a:ext>
                  </a:extLst>
                </a:gridCol>
              </a:tblGrid>
              <a:tr h="15841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Написать программу для ластика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Решить геометрическую задачу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Написать программу для цифр от 1 до 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1900286"/>
                  </a:ext>
                </a:extLst>
              </a:tr>
            </a:tbl>
          </a:graphicData>
        </a:graphic>
      </p:graphicFrame>
      <p:sp>
        <p:nvSpPr>
          <p:cNvPr id="2050" name="AutoShape 2" descr="https://pp.vk.me/c631526/v631526325/4bb2c/MWDVsvw-cw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Рисунок 12" descr="цифра 1.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13091" y="3167147"/>
            <a:ext cx="2684851" cy="1857388"/>
          </a:xfrm>
          <a:prstGeom prst="rect">
            <a:avLst/>
          </a:prstGeom>
        </p:spPr>
      </p:pic>
      <p:pic>
        <p:nvPicPr>
          <p:cNvPr id="3" name="Picture 2" descr="Картинки по запросу bart simpson geomet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102" y="3129689"/>
            <a:ext cx="2526461" cy="189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Картинки по запросу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900" y="2700349"/>
            <a:ext cx="14859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Картинки по запросу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69371">
            <a:off x="1614383" y="3698774"/>
            <a:ext cx="14859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Картинки по запросу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64" y="4492804"/>
            <a:ext cx="1129907" cy="86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Картинки по запросу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28734">
            <a:off x="638406" y="2473371"/>
            <a:ext cx="887382" cy="68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Картинки по запросу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28734">
            <a:off x="703922" y="3639965"/>
            <a:ext cx="756351" cy="58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Интернет-сервисы </a:t>
            </a:r>
            <a:r>
              <a:rPr lang="en-US" sz="5400" dirty="0">
                <a:solidFill>
                  <a:srgbClr val="04A47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</a:t>
            </a:r>
            <a:r>
              <a:rPr lang="ru-RU" sz="5400" dirty="0">
                <a:solidFill>
                  <a:srgbClr val="04A47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цели</a:t>
            </a:r>
            <a:endParaRPr lang="ru-RU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484879"/>
              </p:ext>
            </p:extLst>
          </p:nvPr>
        </p:nvGraphicFramePr>
        <p:xfrm>
          <a:off x="457200" y="1397000"/>
          <a:ext cx="8363272" cy="1527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636">
                  <a:extLst>
                    <a:ext uri="{9D8B030D-6E8A-4147-A177-3AD203B41FA5}">
                      <a16:colId xmlns:a16="http://schemas.microsoft.com/office/drawing/2014/main" val="2628602199"/>
                    </a:ext>
                  </a:extLst>
                </a:gridCol>
                <a:gridCol w="4181636">
                  <a:extLst>
                    <a:ext uri="{9D8B030D-6E8A-4147-A177-3AD203B41FA5}">
                      <a16:colId xmlns:a16="http://schemas.microsoft.com/office/drawing/2014/main" val="1081965689"/>
                    </a:ext>
                  </a:extLst>
                </a:gridCol>
              </a:tblGrid>
              <a:tr h="15279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Запустить интернет-сервис управления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plottergram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-ом</a:t>
                      </a:r>
                    </a:p>
                    <a:p>
                      <a:pPr algn="ctr"/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Запустить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Telegram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-бот</a:t>
                      </a:r>
                    </a:p>
                    <a:p>
                      <a:pPr algn="ctr"/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927808"/>
                  </a:ext>
                </a:extLst>
              </a:tr>
            </a:tbl>
          </a:graphicData>
        </a:graphic>
      </p:graphicFrame>
      <p:pic>
        <p:nvPicPr>
          <p:cNvPr id="3074" name="Picture 2" descr="Картинки по запросу telegram 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140968"/>
            <a:ext cx="2555776" cy="255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Картинки по запросу contro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90524"/>
            <a:ext cx="3006220" cy="300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257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565562"/>
            <a:ext cx="2411760" cy="2284130"/>
          </a:xfrm>
          <a:prstGeom prst="rect">
            <a:avLst/>
          </a:prstGeom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778890"/>
              </p:ext>
            </p:extLst>
          </p:nvPr>
        </p:nvGraphicFramePr>
        <p:xfrm>
          <a:off x="0" y="2233052"/>
          <a:ext cx="9144000" cy="465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75444522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507674206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1827094477"/>
                    </a:ext>
                  </a:extLst>
                </a:gridCol>
              </a:tblGrid>
              <a:tr h="2326166"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Скомпилить</a:t>
                      </a:r>
                      <a:r>
                        <a:rPr lang="ru-RU" sz="2000" b="0" baseline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2000" b="0" baseline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template</a:t>
                      </a:r>
                      <a:endParaRPr lang="ru-RU" sz="2000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Дать </a:t>
                      </a:r>
                      <a:r>
                        <a:rPr lang="ru-RU" b="0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потестировать</a:t>
                      </a:r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E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941457"/>
                  </a:ext>
                </a:extLst>
              </a:tr>
              <a:tr h="2326166">
                <a:tc>
                  <a:txBody>
                    <a:bodyPr/>
                    <a:lstStyle/>
                    <a:p>
                      <a:pPr algn="ctr"/>
                      <a:endParaRPr lang="ru-RU" sz="2000" b="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Поменять </a:t>
                      </a:r>
                    </a:p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значение </a:t>
                      </a:r>
                    </a:p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кнопки</a:t>
                      </a:r>
                      <a:r>
                        <a:rPr lang="ru-RU" b="0" baseline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и индикатора</a:t>
                      </a:r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4659551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Запуск интернет-сервиса</a:t>
            </a:r>
          </a:p>
        </p:txBody>
      </p:sp>
      <p:pic>
        <p:nvPicPr>
          <p:cNvPr id="3074" name="Picture 2" descr="https://pp.vk.me/c631525/v631525325/465a5/dupXCdsowt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59217"/>
            <a:ext cx="4680520" cy="233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2627784" y="2214073"/>
            <a:ext cx="1728192" cy="23518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https://pp.vk.me/c630431/v630431288/482e3/wc2xDt6r90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039" y="2204864"/>
            <a:ext cx="4264194" cy="239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141213"/>
              </p:ext>
            </p:extLst>
          </p:nvPr>
        </p:nvGraphicFramePr>
        <p:xfrm>
          <a:off x="0" y="2205668"/>
          <a:ext cx="9144000" cy="465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75444522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50767420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82709447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711805515"/>
                    </a:ext>
                  </a:extLst>
                </a:gridCol>
              </a:tblGrid>
              <a:tr h="2326166"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Отправляем</a:t>
                      </a:r>
                      <a:r>
                        <a:rPr lang="ru-RU" sz="2000" b="0" baseline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боту число</a:t>
                      </a:r>
                      <a:endParaRPr lang="ru-RU" sz="2000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Запускается программа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DD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941457"/>
                  </a:ext>
                </a:extLst>
              </a:tr>
              <a:tr h="2326166">
                <a:tc>
                  <a:txBody>
                    <a:bodyPr/>
                    <a:lstStyle/>
                    <a:p>
                      <a:pPr algn="ctr"/>
                      <a:endParaRPr lang="ru-RU" sz="2000" b="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Сообщение передается</a:t>
                      </a:r>
                    </a:p>
                    <a:p>
                      <a:pPr algn="ctr"/>
                      <a:r>
                        <a:rPr lang="ru-RU" sz="2000" b="0" baseline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2000" b="0" baseline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Edison-</a:t>
                      </a:r>
                      <a:r>
                        <a:rPr lang="ru-RU" sz="2000" b="0" baseline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у</a:t>
                      </a:r>
                      <a:endParaRPr lang="ru-RU" sz="2000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Plottergram</a:t>
                      </a:r>
                      <a:r>
                        <a:rPr lang="en-US" sz="2000" b="0" baseline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ru-RU" sz="2000" b="0" baseline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рисует по очереди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baseline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каждую цифру</a:t>
                      </a:r>
                      <a:endParaRPr lang="ru-RU" sz="2000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algn="ctr"/>
                      <a:endParaRPr lang="ru-RU" sz="2000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659551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Telegram</a:t>
            </a:r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-бот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0" t="51141" r="43365" b="16388"/>
          <a:stretch/>
        </p:blipFill>
        <p:spPr>
          <a:xfrm>
            <a:off x="0" y="4680113"/>
            <a:ext cx="2160240" cy="2160240"/>
          </a:xfrm>
          <a:prstGeom prst="rect">
            <a:avLst/>
          </a:prstGeom>
        </p:spPr>
      </p:pic>
      <p:pic>
        <p:nvPicPr>
          <p:cNvPr id="4098" name="Picture 2" descr="Картинки по запросу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218282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33" y="4604277"/>
            <a:ext cx="2016224" cy="22231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Что получилось?</a:t>
            </a:r>
          </a:p>
        </p:txBody>
      </p:sp>
      <p:sp>
        <p:nvSpPr>
          <p:cNvPr id="5" name="Содержимое 2"/>
          <p:cNvSpPr txBox="1">
            <a:spLocks/>
          </p:cNvSpPr>
          <p:nvPr/>
        </p:nvSpPr>
        <p:spPr>
          <a:xfrm>
            <a:off x="1619672" y="1556792"/>
            <a:ext cx="55912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Роботом можно управлять с любого девайса, имеющего выход в интернет</a:t>
            </a:r>
            <a:endParaRPr lang="ru-RU" dirty="0">
              <a:solidFill>
                <a:srgbClr val="33CC3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Робот умеет рисовать число, отправленное </a:t>
            </a:r>
            <a:r>
              <a:rPr lang="en-US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Telegram-</a:t>
            </a:r>
            <a:r>
              <a:rPr lang="ru-RU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боту</a:t>
            </a:r>
            <a:r>
              <a:rPr lang="en-US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ru-RU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 стирать.</a:t>
            </a:r>
            <a:endParaRPr lang="ru-RU" sz="2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971600" y="1772816"/>
            <a:ext cx="409938" cy="409938"/>
          </a:xfrm>
          <a:prstGeom prst="ellipse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995442" y="4149080"/>
            <a:ext cx="409938" cy="4099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Segoe UI Light" pitchFamily="34" charset="0"/>
              </a:rPr>
              <a:t>Что получилось в целом?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14480" y="1600200"/>
            <a:ext cx="6972320" cy="452596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Segoe UI Light" pitchFamily="34" charset="0"/>
              </a:rPr>
              <a:t>Робот стирает надписи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Segoe UI Light" pitchFamily="34" charset="0"/>
              </a:rPr>
              <a:t>Робот пишет цифры от 1 до 9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Segoe UI Light" pitchFamily="34" charset="0"/>
                <a:cs typeface="Segoe UI Light" panose="020B0502040204020203" pitchFamily="34" charset="0"/>
              </a:rPr>
              <a:t>Роботом можно управлять с любого </a:t>
            </a:r>
            <a:r>
              <a:rPr lang="ru-RU" dirty="0" err="1">
                <a:latin typeface="Segoe UI Light" pitchFamily="34" charset="0"/>
                <a:cs typeface="Segoe UI Light" panose="020B0502040204020203" pitchFamily="34" charset="0"/>
              </a:rPr>
              <a:t>девайса</a:t>
            </a:r>
            <a:r>
              <a:rPr lang="ru-RU" dirty="0">
                <a:latin typeface="Segoe UI Light" pitchFamily="34" charset="0"/>
                <a:cs typeface="Segoe UI Light" panose="020B0502040204020203" pitchFamily="34" charset="0"/>
              </a:rPr>
              <a:t>, имеющего выход в интернет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Segoe UI Light" pitchFamily="34" charset="0"/>
                <a:cs typeface="Segoe UI Light" panose="020B0502040204020203" pitchFamily="34" charset="0"/>
              </a:rPr>
              <a:t>Печатает цифры по команде из </a:t>
            </a:r>
            <a:r>
              <a:rPr lang="en-US" dirty="0">
                <a:latin typeface="Segoe UI Light" pitchFamily="34" charset="0"/>
                <a:cs typeface="Segoe UI Light" panose="020B0502040204020203" pitchFamily="34" charset="0"/>
              </a:rPr>
              <a:t>Telegram</a:t>
            </a:r>
            <a:endParaRPr lang="ru-RU" dirty="0">
              <a:latin typeface="Segoe UI Light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1000100" y="1857364"/>
            <a:ext cx="409938" cy="409938"/>
          </a:xfrm>
          <a:prstGeom prst="ellipse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000100" y="2643182"/>
            <a:ext cx="409938" cy="4099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1000100" y="3429000"/>
            <a:ext cx="409938" cy="4099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1000100" y="4857760"/>
            <a:ext cx="409938" cy="4099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2314</TotalTime>
  <Words>613</Words>
  <Application>Microsoft Office PowerPoint</Application>
  <PresentationFormat>Экран (4:3)</PresentationFormat>
  <Paragraphs>92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Segoe UI Light</vt:lpstr>
      <vt:lpstr>Тема Office</vt:lpstr>
      <vt:lpstr>Энди Уорхол</vt:lpstr>
      <vt:lpstr>Команда</vt:lpstr>
      <vt:lpstr>Моделирование #цели</vt:lpstr>
      <vt:lpstr>Киберфизика #цели</vt:lpstr>
      <vt:lpstr>Интернет-сервисы #цели</vt:lpstr>
      <vt:lpstr>Запуск интернет-сервиса</vt:lpstr>
      <vt:lpstr>Telegram-бот</vt:lpstr>
      <vt:lpstr>Что получилось?</vt:lpstr>
      <vt:lpstr>Что получилось в целом?</vt:lpstr>
      <vt:lpstr>Чему научились?</vt:lpstr>
      <vt:lpstr>Проблемы</vt:lpstr>
      <vt:lpstr>Что будем делать</vt:lpstr>
      <vt:lpstr>Спасибо за внимание!</vt:lpstr>
    </vt:vector>
  </TitlesOfParts>
  <Company>Reanimator Extreme Edition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Энди Уорхол</dc:title>
  <dc:creator>USER</dc:creator>
  <cp:lastModifiedBy>Мария Колос</cp:lastModifiedBy>
  <cp:revision>99</cp:revision>
  <dcterms:created xsi:type="dcterms:W3CDTF">2016-08-23T15:29:01Z</dcterms:created>
  <dcterms:modified xsi:type="dcterms:W3CDTF">2016-08-26T12:25:02Z</dcterms:modified>
</cp:coreProperties>
</file>